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6" r:id="rId3"/>
    <p:sldId id="300" r:id="rId4"/>
    <p:sldId id="309" r:id="rId5"/>
    <p:sldId id="279" r:id="rId6"/>
    <p:sldId id="286" r:id="rId7"/>
    <p:sldId id="306" r:id="rId8"/>
    <p:sldId id="303" r:id="rId9"/>
    <p:sldId id="307" r:id="rId10"/>
    <p:sldId id="310" r:id="rId11"/>
    <p:sldId id="281" r:id="rId12"/>
  </p:sldIdLst>
  <p:sldSz cx="12192000" cy="6858000"/>
  <p:notesSz cx="9872663" cy="67421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1" autoAdjust="0"/>
    <p:restoredTop sz="94660"/>
  </p:normalViewPr>
  <p:slideViewPr>
    <p:cSldViewPr snapToGrid="0">
      <p:cViewPr>
        <p:scale>
          <a:sx n="66" d="100"/>
          <a:sy n="66" d="100"/>
        </p:scale>
        <p:origin x="-864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8C0702-3A38-47D6-BAA5-41732A82417A}" type="doc">
      <dgm:prSet loTypeId="urn:microsoft.com/office/officeart/2005/8/layout/arrow2" loCatId="process" qsTypeId="urn:microsoft.com/office/officeart/2005/8/quickstyle/simple1#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C6BB87C-374E-460C-8888-8003B154C81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Внутренний уровень ОО: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Метод. объединения ОО, Метод. дни, открытые занятия, Научно-педагогические конференции, Педагогические чтения и др.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74DF26-F2F7-4CF9-8A8E-9EF8009419BF}" type="parTrans" cxnId="{AD5B4821-6ED1-4186-88F3-371B1A648A1A}">
      <dgm:prSet/>
      <dgm:spPr/>
      <dgm:t>
        <a:bodyPr/>
        <a:lstStyle/>
        <a:p>
          <a:endParaRPr lang="ru-RU"/>
        </a:p>
      </dgm:t>
    </dgm:pt>
    <dgm:pt modelId="{A303FE44-992B-43CA-AD4D-C66EAFC25276}" type="sibTrans" cxnId="{AD5B4821-6ED1-4186-88F3-371B1A648A1A}">
      <dgm:prSet/>
      <dgm:spPr/>
      <dgm:t>
        <a:bodyPr/>
        <a:lstStyle/>
        <a:p>
          <a:endParaRPr lang="ru-RU"/>
        </a:p>
      </dgm:t>
    </dgm:pt>
    <dgm:pt modelId="{378260AF-D230-46A8-A5CE-028E2BDCA96D}">
      <dgm:prSet phldrT="[Текст]" custT="1"/>
      <dgm:spPr/>
      <dgm:t>
        <a:bodyPr/>
        <a:lstStyle/>
        <a:p>
          <a:r>
            <a: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Уровень округа: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Метод. рабочие группы ПОО, семинары, Дни открытых дверей, выставки, др.</a:t>
          </a:r>
          <a:endParaRPr lang="ru-RU" sz="18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AAFBAB-694C-41DF-B743-800C876DAE84}" type="parTrans" cxnId="{495A0D9A-008D-4410-98FE-046983D05A21}">
      <dgm:prSet/>
      <dgm:spPr/>
      <dgm:t>
        <a:bodyPr/>
        <a:lstStyle/>
        <a:p>
          <a:endParaRPr lang="ru-RU"/>
        </a:p>
      </dgm:t>
    </dgm:pt>
    <dgm:pt modelId="{D02B7AB6-6A6B-4BB7-845F-0F39A3BC3426}" type="sibTrans" cxnId="{495A0D9A-008D-4410-98FE-046983D05A21}">
      <dgm:prSet/>
      <dgm:spPr/>
      <dgm:t>
        <a:bodyPr/>
        <a:lstStyle/>
        <a:p>
          <a:endParaRPr lang="ru-RU"/>
        </a:p>
      </dgm:t>
    </dgm:pt>
    <dgm:pt modelId="{5DA58267-E5A7-45CF-B052-E37356ECBB5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уровень: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1-й – высшая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Ресурсный центр МСО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2-й – повышенная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Базовая площадка МСО</a:t>
          </a:r>
        </a:p>
        <a:p>
          <a:r>
            <a:rPr lang="ru-RU" sz="1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3-й – начальная </a:t>
          </a:r>
          <a:r>
            <a:rPr lang="ru-RU" sz="18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Апробационная</a:t>
          </a:r>
          <a:r>
            <a:rPr lang="ru-RU" sz="18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площадка МСО</a:t>
          </a:r>
          <a:endParaRPr lang="ru-RU" sz="18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BFF92C-1E93-4A14-8AA0-FCFF80C9F835}" type="parTrans" cxnId="{BA0C8270-3BFF-4EBF-B545-D7A8FF36E30D}">
      <dgm:prSet/>
      <dgm:spPr/>
      <dgm:t>
        <a:bodyPr/>
        <a:lstStyle/>
        <a:p>
          <a:endParaRPr lang="ru-RU"/>
        </a:p>
      </dgm:t>
    </dgm:pt>
    <dgm:pt modelId="{F8981241-A074-44E7-8744-01C0EB0436FB}" type="sibTrans" cxnId="{BA0C8270-3BFF-4EBF-B545-D7A8FF36E30D}">
      <dgm:prSet/>
      <dgm:spPr/>
      <dgm:t>
        <a:bodyPr/>
        <a:lstStyle/>
        <a:p>
          <a:endParaRPr lang="ru-RU"/>
        </a:p>
      </dgm:t>
    </dgm:pt>
    <dgm:pt modelId="{867E313E-4A26-4DE7-961A-F838758A35BE}" type="pres">
      <dgm:prSet presAssocID="{B38C0702-3A38-47D6-BAA5-41732A82417A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AFBCFC-5B24-4675-A864-C4C348A99142}" type="pres">
      <dgm:prSet presAssocID="{B38C0702-3A38-47D6-BAA5-41732A82417A}" presName="arrow" presStyleLbl="bgShp" presStyleIdx="0" presStyleCnt="1" custLinFactNeighborX="-5303" custLinFactNeighborY="-543"/>
      <dgm:spPr/>
    </dgm:pt>
    <dgm:pt modelId="{9E9192DE-1DA8-429F-9FB1-88B6A5A032B7}" type="pres">
      <dgm:prSet presAssocID="{B38C0702-3A38-47D6-BAA5-41732A82417A}" presName="arrowDiagram3" presStyleCnt="0"/>
      <dgm:spPr/>
    </dgm:pt>
    <dgm:pt modelId="{1422DCB1-2E5D-4666-8246-E21C84F1505C}" type="pres">
      <dgm:prSet presAssocID="{9C6BB87C-374E-460C-8888-8003B154C819}" presName="bullet3a" presStyleLbl="node1" presStyleIdx="0" presStyleCnt="3" custLinFactNeighborX="-91702" custLinFactNeighborY="-67877"/>
      <dgm:spPr/>
    </dgm:pt>
    <dgm:pt modelId="{AC46B867-432F-4B55-A3DC-3E70092C713A}" type="pres">
      <dgm:prSet presAssocID="{9C6BB87C-374E-460C-8888-8003B154C819}" presName="textBox3a" presStyleLbl="revTx" presStyleIdx="0" presStyleCnt="3" custScaleX="141439" custScaleY="67791" custLinFactNeighborX="19998" custLinFactNeighborY="-16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62C12-586F-4F2D-81D4-9330F1CB3DE2}" type="pres">
      <dgm:prSet presAssocID="{378260AF-D230-46A8-A5CE-028E2BDCA96D}" presName="bullet3b" presStyleLbl="node1" presStyleIdx="1" presStyleCnt="3" custLinFactNeighborX="-17134" custLinFactNeighborY="-68484"/>
      <dgm:spPr/>
    </dgm:pt>
    <dgm:pt modelId="{9F63E7A3-4B2C-43C4-A4A2-F3D622A04F9C}" type="pres">
      <dgm:prSet presAssocID="{378260AF-D230-46A8-A5CE-028E2BDCA96D}" presName="textBox3b" presStyleLbl="revTx" presStyleIdx="1" presStyleCnt="3" custScaleX="125964" custScaleY="33647" custLinFactNeighborX="16151" custLinFactNeighborY="-361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A2347-CCE3-4E1E-80E8-AD5896D16781}" type="pres">
      <dgm:prSet presAssocID="{5DA58267-E5A7-45CF-B052-E37356ECBB5F}" presName="bullet3c" presStyleLbl="node1" presStyleIdx="2" presStyleCnt="3" custLinFactNeighborX="16453" custLinFactNeighborY="-39035"/>
      <dgm:spPr/>
    </dgm:pt>
    <dgm:pt modelId="{DE7BC3B0-5D83-4210-871F-ECEE15C7FD0C}" type="pres">
      <dgm:prSet presAssocID="{5DA58267-E5A7-45CF-B052-E37356ECBB5F}" presName="textBox3c" presStyleLbl="revTx" presStyleIdx="2" presStyleCnt="3" custScaleX="124198" custScaleY="58118" custLinFactNeighborX="33620" custLinFactNeighborY="-55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5A0D9A-008D-4410-98FE-046983D05A21}" srcId="{B38C0702-3A38-47D6-BAA5-41732A82417A}" destId="{378260AF-D230-46A8-A5CE-028E2BDCA96D}" srcOrd="1" destOrd="0" parTransId="{A5AAFBAB-694C-41DF-B743-800C876DAE84}" sibTransId="{D02B7AB6-6A6B-4BB7-845F-0F39A3BC3426}"/>
    <dgm:cxn modelId="{BA0C8270-3BFF-4EBF-B545-D7A8FF36E30D}" srcId="{B38C0702-3A38-47D6-BAA5-41732A82417A}" destId="{5DA58267-E5A7-45CF-B052-E37356ECBB5F}" srcOrd="2" destOrd="0" parTransId="{E1BFF92C-1E93-4A14-8AA0-FCFF80C9F835}" sibTransId="{F8981241-A074-44E7-8744-01C0EB0436FB}"/>
    <dgm:cxn modelId="{DC20F389-50A5-4563-916D-EAA16439ED9A}" type="presOf" srcId="{9C6BB87C-374E-460C-8888-8003B154C819}" destId="{AC46B867-432F-4B55-A3DC-3E70092C713A}" srcOrd="0" destOrd="0" presId="urn:microsoft.com/office/officeart/2005/8/layout/arrow2"/>
    <dgm:cxn modelId="{AD5B4821-6ED1-4186-88F3-371B1A648A1A}" srcId="{B38C0702-3A38-47D6-BAA5-41732A82417A}" destId="{9C6BB87C-374E-460C-8888-8003B154C819}" srcOrd="0" destOrd="0" parTransId="{5E74DF26-F2F7-4CF9-8A8E-9EF8009419BF}" sibTransId="{A303FE44-992B-43CA-AD4D-C66EAFC25276}"/>
    <dgm:cxn modelId="{F725F6A4-E11A-4C36-9258-474DA28F2190}" type="presOf" srcId="{378260AF-D230-46A8-A5CE-028E2BDCA96D}" destId="{9F63E7A3-4B2C-43C4-A4A2-F3D622A04F9C}" srcOrd="0" destOrd="0" presId="urn:microsoft.com/office/officeart/2005/8/layout/arrow2"/>
    <dgm:cxn modelId="{A093D1F6-CC4A-4405-88C8-00B8E1410205}" type="presOf" srcId="{B38C0702-3A38-47D6-BAA5-41732A82417A}" destId="{867E313E-4A26-4DE7-961A-F838758A35BE}" srcOrd="0" destOrd="0" presId="urn:microsoft.com/office/officeart/2005/8/layout/arrow2"/>
    <dgm:cxn modelId="{59F4A185-0745-437C-A584-D60716F0A368}" type="presOf" srcId="{5DA58267-E5A7-45CF-B052-E37356ECBB5F}" destId="{DE7BC3B0-5D83-4210-871F-ECEE15C7FD0C}" srcOrd="0" destOrd="0" presId="urn:microsoft.com/office/officeart/2005/8/layout/arrow2"/>
    <dgm:cxn modelId="{5E804380-5DB1-4DC0-AF88-7A2B67BA306A}" type="presParOf" srcId="{867E313E-4A26-4DE7-961A-F838758A35BE}" destId="{46AFBCFC-5B24-4675-A864-C4C348A99142}" srcOrd="0" destOrd="0" presId="urn:microsoft.com/office/officeart/2005/8/layout/arrow2"/>
    <dgm:cxn modelId="{A9A1F49D-5265-407A-B937-8D75F406930F}" type="presParOf" srcId="{867E313E-4A26-4DE7-961A-F838758A35BE}" destId="{9E9192DE-1DA8-429F-9FB1-88B6A5A032B7}" srcOrd="1" destOrd="0" presId="urn:microsoft.com/office/officeart/2005/8/layout/arrow2"/>
    <dgm:cxn modelId="{1AF42D93-A18E-4BEE-AFD7-6ED0A50EF539}" type="presParOf" srcId="{9E9192DE-1DA8-429F-9FB1-88B6A5A032B7}" destId="{1422DCB1-2E5D-4666-8246-E21C84F1505C}" srcOrd="0" destOrd="0" presId="urn:microsoft.com/office/officeart/2005/8/layout/arrow2"/>
    <dgm:cxn modelId="{234FBCBF-9FE6-49EF-A054-5A0D655D6A62}" type="presParOf" srcId="{9E9192DE-1DA8-429F-9FB1-88B6A5A032B7}" destId="{AC46B867-432F-4B55-A3DC-3E70092C713A}" srcOrd="1" destOrd="0" presId="urn:microsoft.com/office/officeart/2005/8/layout/arrow2"/>
    <dgm:cxn modelId="{322719F5-FA7E-4A04-8126-DA47080EFFF2}" type="presParOf" srcId="{9E9192DE-1DA8-429F-9FB1-88B6A5A032B7}" destId="{47762C12-586F-4F2D-81D4-9330F1CB3DE2}" srcOrd="2" destOrd="0" presId="urn:microsoft.com/office/officeart/2005/8/layout/arrow2"/>
    <dgm:cxn modelId="{F24679E2-FA27-4D37-A880-F722BD690A87}" type="presParOf" srcId="{9E9192DE-1DA8-429F-9FB1-88B6A5A032B7}" destId="{9F63E7A3-4B2C-43C4-A4A2-F3D622A04F9C}" srcOrd="3" destOrd="0" presId="urn:microsoft.com/office/officeart/2005/8/layout/arrow2"/>
    <dgm:cxn modelId="{38FD5CD2-998A-4B86-A24D-18B987A6713B}" type="presParOf" srcId="{9E9192DE-1DA8-429F-9FB1-88B6A5A032B7}" destId="{64AA2347-CCE3-4E1E-80E8-AD5896D16781}" srcOrd="4" destOrd="0" presId="urn:microsoft.com/office/officeart/2005/8/layout/arrow2"/>
    <dgm:cxn modelId="{7EFB392E-818D-4517-B419-EA2428962098}" type="presParOf" srcId="{9E9192DE-1DA8-429F-9FB1-88B6A5A032B7}" destId="{DE7BC3B0-5D83-4210-871F-ECEE15C7FD0C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FBCFC-5B24-4675-A864-C4C348A99142}">
      <dsp:nvSpPr>
        <dsp:cNvPr id="0" name=""/>
        <dsp:cNvSpPr/>
      </dsp:nvSpPr>
      <dsp:spPr>
        <a:xfrm>
          <a:off x="0" y="0"/>
          <a:ext cx="10507284" cy="656705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2DCB1-2E5D-4666-8246-E21C84F1505C}">
      <dsp:nvSpPr>
        <dsp:cNvPr id="0" name=""/>
        <dsp:cNvSpPr/>
      </dsp:nvSpPr>
      <dsp:spPr>
        <a:xfrm>
          <a:off x="1571982" y="4347147"/>
          <a:ext cx="273189" cy="2731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46B867-432F-4B55-A3DC-3E70092C713A}">
      <dsp:nvSpPr>
        <dsp:cNvPr id="0" name=""/>
        <dsp:cNvSpPr/>
      </dsp:nvSpPr>
      <dsp:spPr>
        <a:xfrm>
          <a:off x="1941433" y="4662503"/>
          <a:ext cx="3462705" cy="1286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5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Внутренний уровень ОО: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Метод. объединения ОО, Метод. дни, открытые занятия, Научно-педагогические конференции, Педагогические чтения и др.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1433" y="4662503"/>
        <a:ext cx="3462705" cy="1286590"/>
      </dsp:txXfrm>
    </dsp:sp>
    <dsp:sp modelId="{47762C12-586F-4F2D-81D4-9330F1CB3DE2}">
      <dsp:nvSpPr>
        <dsp:cNvPr id="0" name=""/>
        <dsp:cNvSpPr/>
      </dsp:nvSpPr>
      <dsp:spPr>
        <a:xfrm>
          <a:off x="4149309" y="2409451"/>
          <a:ext cx="493842" cy="493842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63E7A3-4B2C-43C4-A4A2-F3D622A04F9C}">
      <dsp:nvSpPr>
        <dsp:cNvPr id="0" name=""/>
        <dsp:cNvSpPr/>
      </dsp:nvSpPr>
      <dsp:spPr>
        <a:xfrm>
          <a:off x="4560759" y="2887598"/>
          <a:ext cx="3176495" cy="120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677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Уровень округа: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Метод. рабочие группы ПОО, семинары, Дни открытых дверей, выставки, др.</a:t>
          </a:r>
          <a:endParaRPr lang="ru-RU" sz="18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60759" y="2887598"/>
        <a:ext cx="3176495" cy="1202031"/>
      </dsp:txXfrm>
    </dsp:sp>
    <dsp:sp modelId="{64AA2347-CCE3-4E1E-80E8-AD5896D16781}">
      <dsp:nvSpPr>
        <dsp:cNvPr id="0" name=""/>
        <dsp:cNvSpPr/>
      </dsp:nvSpPr>
      <dsp:spPr>
        <a:xfrm>
          <a:off x="7246304" y="1394865"/>
          <a:ext cx="682973" cy="682973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BC3B0-5D83-4210-871F-ECEE15C7FD0C}">
      <dsp:nvSpPr>
        <dsp:cNvPr id="0" name=""/>
        <dsp:cNvSpPr/>
      </dsp:nvSpPr>
      <dsp:spPr>
        <a:xfrm>
          <a:off x="8018126" y="410444"/>
          <a:ext cx="3131961" cy="2652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894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уровень: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1-й – высшая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Ресурсный центр МСО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2-й – повышенная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Базовая площадка МСО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3-й – начальная </a:t>
          </a:r>
          <a:r>
            <a:rPr lang="ru-RU" sz="18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Апробационная</a:t>
          </a:r>
          <a:r>
            <a:rPr lang="ru-RU" sz="18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площадка МСО</a:t>
          </a:r>
          <a:endParaRPr lang="ru-RU" sz="18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18126" y="410444"/>
        <a:ext cx="3131961" cy="2652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83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2763" y="0"/>
            <a:ext cx="4278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A263F56-DD3B-4461-92EB-147136D65B91}" type="datetimeFigureOut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03975"/>
            <a:ext cx="42783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2763" y="6403975"/>
            <a:ext cx="4278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E4B08E1-5DD9-4292-A32D-1EEDAC9C58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528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83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2763" y="0"/>
            <a:ext cx="4278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E7E4082-FB16-48C4-B1E0-165F6808221A}" type="datetimeFigureOut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0813" y="506413"/>
            <a:ext cx="4492625" cy="2527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7425" y="3201988"/>
            <a:ext cx="7897813" cy="303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03975"/>
            <a:ext cx="42783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2763" y="6403975"/>
            <a:ext cx="4278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2DD7558-0526-4433-9E30-2EC562CFCC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316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DD7558-0526-4433-9E30-2EC562CFCC37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079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DD7558-0526-4433-9E30-2EC562CFCC3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964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2D898-5F79-441F-A6F5-0AFB0D4EC946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F859F-2CDC-4304-8140-F476F18F71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CE06C-912D-4624-883B-71825D6BC06C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6140E-2266-4265-89B8-3D70779A15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A5DB4-4DB2-4751-A2E3-A1D62C6F432E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537FC-9E2F-454E-9466-59D5F8D43A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2FFC3-BC38-4CD1-BBA8-D49C3AC84AAF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892FE-8D04-4EBA-9247-6C81DD27EF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64D8F-3C0D-4B70-B5C8-23CE58402A56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7C2F3-C787-4817-BD36-1EF4D800CE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3D1B9-DBA2-4714-AC01-AA4CAEFAD689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8324F-7C30-4B82-B3B4-561CADDA4F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20713-96BB-4050-9185-3D62BD2A9A5D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E5296-DB76-462E-98EE-1DC3B361F2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A7D51-FBC7-4251-9A18-1EC87F841432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1BC26-DE5B-47F7-8F84-A684ABD6BB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1C93C-7A9B-45E8-90E5-111993C95A87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56A25-D5E2-40B0-9A08-65350AD41A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3D411-DC31-4119-B045-394D9CA31AE4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3DF13-20F4-47A8-9157-1D07C3BC0F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FE59F-4883-48BD-BDE9-29DA2B43B30F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00802-F9DB-4897-ABBC-C96AA1F6D1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B17E8-24F3-4C59-872F-FF7128FF1839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F3B15-BF67-49C3-B1FE-A82ECEECE6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57472E-A77E-4C2E-B960-D865111F523B}" type="datetime1">
              <a:rPr lang="ru-RU"/>
              <a:pPr>
                <a:defRPr/>
              </a:pPr>
              <a:t>28.10.2022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556FD9-0E84-470C-80D8-531A0B6350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699" r:id="rId9"/>
    <p:sldLayoutId id="2147483698" r:id="rId10"/>
    <p:sldLayoutId id="2147483697" r:id="rId11"/>
    <p:sldLayoutId id="2147483696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rm@dpocro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ctrTitle"/>
          </p:nvPr>
        </p:nvSpPr>
        <p:spPr>
          <a:xfrm>
            <a:off x="1052185" y="1130301"/>
            <a:ext cx="10657215" cy="3228758"/>
          </a:xfrm>
        </p:spPr>
        <p:txBody>
          <a:bodyPr/>
          <a:lstStyle/>
          <a:p>
            <a:pPr eaLnBrk="1" hangingPunct="1"/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Статусно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-уровневая система сопровождения инновационной деятельности 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организаций муниципальной системы образования  </a:t>
            </a:r>
          </a:p>
        </p:txBody>
      </p:sp>
      <p:sp>
        <p:nvSpPr>
          <p:cNvPr id="4096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4811" y="5624187"/>
            <a:ext cx="5336088" cy="1084590"/>
          </a:xfrm>
        </p:spPr>
        <p:txBody>
          <a:bodyPr/>
          <a:lstStyle/>
          <a:p>
            <a:pPr algn="r" eaLnBrk="1" hangingPunct="1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Ю.С.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Харма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</a:t>
            </a:r>
          </a:p>
          <a:p>
            <a:pPr algn="r" eaLnBrk="1" hangingPunct="1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МАУ ДПО «Центр развития образования»</a:t>
            </a:r>
          </a:p>
        </p:txBody>
      </p:sp>
      <p:pic>
        <p:nvPicPr>
          <p:cNvPr id="40964" name="Объект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4" y="190499"/>
            <a:ext cx="4332657" cy="128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68" y="229339"/>
            <a:ext cx="1614540" cy="106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https://sun9-51.userapi.com/impg/TSdkyVxzVZvlvIwweL-PW7kfAYxxT0ksSzJMfw/GhKAniWP2LQ.jpg?size=303x303&amp;quality=96&amp;sign=ea9a073e29bdd57ced23382d57d9eb5a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617" y="97816"/>
            <a:ext cx="1330151" cy="13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76.userapi.com/impg/a6r3lcJhqJbcLbOcH3BQ3inNtEACfD0PibntQA/Xh7qqCJpBqc.jpg?size=1600x1476&amp;quality=95&amp;sign=3ec6bcbd10454a604f9f7dceda1d512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775" y="1030514"/>
            <a:ext cx="4934703" cy="4552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16" y="2260595"/>
            <a:ext cx="6022477" cy="3322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6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>
          <a:xfrm>
            <a:off x="4322618" y="540328"/>
            <a:ext cx="7011012" cy="2840038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внимание.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успехов в работе и надеемся на сотрудничество!</a:t>
            </a:r>
          </a:p>
        </p:txBody>
      </p:sp>
      <p:pic>
        <p:nvPicPr>
          <p:cNvPr id="5427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7857" y="1261411"/>
            <a:ext cx="1510146" cy="100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/>
          </p:cNvSpPr>
          <p:nvPr/>
        </p:nvSpPr>
        <p:spPr bwMode="auto">
          <a:xfrm>
            <a:off x="415635" y="3671456"/>
            <a:ext cx="11651673" cy="249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 МАУ ДПО «Центр развития образования» г. Петрозаводск,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Краснофлотская, д.31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Телефоны:70-52-11 (приёмная),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59-28-47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00507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inform@dpocro.ru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сети: группа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vk.com/cropetrozavodsk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6620" y="3305566"/>
            <a:ext cx="11232085" cy="3053670"/>
          </a:xfrm>
        </p:spPr>
        <p:txBody>
          <a:bodyPr/>
          <a:lstStyle/>
          <a:p>
            <a:pPr marL="342900" lvl="0" indent="-3429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</a:pPr>
            <a:r>
              <a:rPr lang="ru-RU" sz="3100" b="1" dirty="0" smtClean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Calibri"/>
                <a:ea typeface="+mn-ea"/>
                <a:cs typeface="+mn-cs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Новация</a:t>
            </a:r>
            <a:r>
              <a:rPr lang="ru-RU" sz="31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— это средство (новый метод, оригинальная техника, новые технологии, программы, и т. д</a:t>
            </a:r>
            <a:r>
              <a:rPr lang="ru-RU" sz="31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.).</a:t>
            </a:r>
            <a: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Инновация</a:t>
            </a:r>
            <a: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— целенаправленные изменения, которые приносят в среде обитания человека стабильные элементы, которые вызывают переход из одного качественного состояния в другое.</a:t>
            </a:r>
            <a:b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59" name="Объект 2"/>
          <p:cNvSpPr>
            <a:spLocks noGrp="1"/>
          </p:cNvSpPr>
          <p:nvPr>
            <p:ph idx="4294967295"/>
          </p:nvPr>
        </p:nvSpPr>
        <p:spPr>
          <a:xfrm>
            <a:off x="2147455" y="577850"/>
            <a:ext cx="9576905" cy="2192055"/>
          </a:xfrm>
        </p:spPr>
        <p:txBody>
          <a:bodyPr/>
          <a:lstStyle/>
          <a:p>
            <a:pPr algn="just" eaLnBrk="1" hangingPunct="1">
              <a:lnSpc>
                <a:spcPct val="10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для инновационного развития муниципальной системы образования путём освоения (внедрения) и распространения успешных образовательных практик и передового педагогического опыта образовательных организаций Петрозаводска.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06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361950"/>
            <a:ext cx="1040429" cy="69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www.pngall.com/wp-content/uploads/2018/04/Goal-Free-Download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7" y="1814294"/>
            <a:ext cx="1668129" cy="127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87891"/>
            <a:ext cx="10547959" cy="1502798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Конкурс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образовательных организаций на присвоение статусов </a:t>
            </a:r>
            <a:b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Апробационной площадки, Базовой площадки и Ресурсного центра </a:t>
            </a:r>
            <a:b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муниципальной системы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образования</a:t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Петрозаводского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городского округа 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937" y="1788047"/>
            <a:ext cx="6487851" cy="257855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   Конкурс </a:t>
            </a:r>
            <a:r>
              <a:rPr lang="ru-RU" sz="22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проводится с целью </a:t>
            </a:r>
            <a:r>
              <a:rPr lang="ru-RU" sz="2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создания условий </a:t>
            </a:r>
            <a:r>
              <a:rPr lang="ru-RU" sz="22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для инновационного развития муниципальной системы образования путём освоения (внедрения) и распространения успешных образовательных практик и передового педагогического опыта образовательных организаций Петрозаводского городского </a:t>
            </a:r>
            <a:r>
              <a:rPr lang="ru-RU" sz="2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округа.</a:t>
            </a: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361950"/>
            <a:ext cx="1040429" cy="69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88938" y="4308056"/>
            <a:ext cx="6650690" cy="180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Срок присвоение статуса:</a:t>
            </a:r>
          </a:p>
          <a:p>
            <a:pPr marL="342900" lvl="0" indent="-342900" eaLnBrk="0" hangingPunct="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Апробационная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площадка – 1 год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342900" lvl="0" indent="-342900" eaLnBrk="0" hangingPunct="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Базовая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площадка – 2 года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342900" lvl="0" indent="-342900" eaLnBrk="0" hangingPunct="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Ресурсный центр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– 3 года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626" y="2445368"/>
            <a:ext cx="4146113" cy="2798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43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9367" y="200417"/>
            <a:ext cx="9807879" cy="1502798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Апробационных,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Базовых площадок и Ресурсных центров МСО направлено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решение следующих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задач:</a:t>
            </a:r>
            <a:endParaRPr lang="ru-RU" sz="2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3787" y="1909426"/>
            <a:ext cx="9031266" cy="3589500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анализ и систематизация опыта инновационной деятельности и методической работы образовательных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организаций;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совершенствование </a:t>
            </a:r>
            <a:r>
              <a:rPr lang="ru-RU" sz="26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научно-методического сопровождения непрерывного дополнительного профессионального образования </a:t>
            </a:r>
            <a:r>
              <a:rPr lang="ru-RU" sz="26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педагогов;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endParaRPr lang="ru-RU" sz="26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повышения 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социального и профессионального статуса образовательных организаций.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ru-RU" sz="2600" dirty="0" smtClean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361950"/>
            <a:ext cx="1040429" cy="69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s://telegra.ph/file/30abe3ea11f2e96cd4b0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6182" y="2116896"/>
            <a:ext cx="2315818" cy="207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98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38236818"/>
              </p:ext>
            </p:extLst>
          </p:nvPr>
        </p:nvGraphicFramePr>
        <p:xfrm>
          <a:off x="576289" y="35649"/>
          <a:ext cx="11483439" cy="656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9155" name="Рисунок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563" y="230188"/>
            <a:ext cx="6492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Box 6"/>
          <p:cNvSpPr txBox="1">
            <a:spLocks noChangeArrowheads="1"/>
          </p:cNvSpPr>
          <p:nvPr/>
        </p:nvSpPr>
        <p:spPr bwMode="auto">
          <a:xfrm>
            <a:off x="513321" y="230188"/>
            <a:ext cx="84245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Статусно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-уровневая система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инновационной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и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МСО Петрозаводска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57" name="Объект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89560" y="4280176"/>
            <a:ext cx="3341687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TextBox 8"/>
          <p:cNvSpPr txBox="1">
            <a:spLocks noChangeArrowheads="1"/>
          </p:cNvSpPr>
          <p:nvPr/>
        </p:nvSpPr>
        <p:spPr bwMode="auto">
          <a:xfrm>
            <a:off x="6275540" y="5288340"/>
            <a:ext cx="555570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Научно-методическое, информационное, организационно-техническое сопровождение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Научно-практические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ероприятия. Публикации. Мониторинг. Стимулирование.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Форматы: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кураторы, координаторы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Стрелка вправо 9"/>
          <p:cNvSpPr/>
          <p:nvPr/>
        </p:nvSpPr>
        <p:spPr>
          <a:xfrm rot="13670819">
            <a:off x="7913611" y="3872089"/>
            <a:ext cx="557213" cy="50641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7538920" y="4632781"/>
            <a:ext cx="557212" cy="5080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9161" name="Рисунок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3623240">
            <a:off x="8860081" y="3576217"/>
            <a:ext cx="5667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1101725" y="106363"/>
            <a:ext cx="10910888" cy="1033462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Центра развития образования в подсистеме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научно-методического обеспечения и сопровождения инновационной деятельности образовательных организаций МСО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>
          <a:xfrm>
            <a:off x="450850" y="1230314"/>
            <a:ext cx="11561763" cy="5524170"/>
          </a:xfrm>
        </p:spPr>
        <p:txBody>
          <a:bodyPr/>
          <a:lstStyle/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4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Научно-методическая функция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научно-практическая помощь в подготовке педагогического коллектива и сопровождение деятельности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Апробационной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 или Базовой площадки (консультации, семинары, участие в работе Рабочей группы и пр.).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функция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оказание помощи в планировании и организации основных мероприятий ОУ как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Апробационной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 или Базовой площадки.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Координационная функция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информирование и координация мероприятий ОУ как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Апробационной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 или Базовой площадки и мероприятий муниципальной системы образования в проблематике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Апробационной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 или Базовой площадки.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4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Куратор: 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функция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оказание помощи в планировании и организации основных мероприятий ОУ как Базовой площадки.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Координационная функция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информирование и координация мероприятий ОУ как Базовой площадки и мероприятий муниципальной системы образования в проблематике Базовой площадки.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4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Координатор: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Координационная функция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информирование и координация мероприятий ОУ как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Апробационной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площадки, Базовой площадки или Ресурсного центра и мероприятий муниципальной системы образования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проблематике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Апробационной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площадки, Базовой площадки или Ресурсного центра.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0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850" y="219075"/>
            <a:ext cx="6508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850" y="219075"/>
            <a:ext cx="6508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563" y="311150"/>
            <a:ext cx="915822" cy="60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75" y="311150"/>
            <a:ext cx="9410700" cy="622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931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42" y="3593440"/>
            <a:ext cx="4274458" cy="3041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s://sun9-84.userapi.com/impg/FheIDubzXE39mweoj0QVEs_xadtXkGfdz7Rm2w/Y4bvCF3bvl8.jpg?size=2560x1707&amp;quality=96&amp;sign=0e032c6117993e2c0d9468fd731ca57e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28" y="364515"/>
            <a:ext cx="4405086" cy="2937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95" y="1550712"/>
            <a:ext cx="6129269" cy="408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564" y="320321"/>
            <a:ext cx="914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05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дмила\Desktop\mJdQr9kSwc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564" y="536687"/>
            <a:ext cx="3447813" cy="2693421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Людмила\Desktop\j81aExVJTH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72" y="553465"/>
            <a:ext cx="3599476" cy="2687212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Людмила\Desktop\dTt8RH-IAv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352" y="564035"/>
            <a:ext cx="3484703" cy="2666073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Людмила\Desktop\dLxhYfqTSw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75" y="3788895"/>
            <a:ext cx="3654299" cy="2584664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97" y="97817"/>
            <a:ext cx="705393" cy="46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608" y="4081251"/>
            <a:ext cx="3832447" cy="2292308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sun9-30.userapi.com/impg/lgNbOMcOrDoZFCh5zevxvtWripYtMWMJrlOCYw/sewzVaELCy0.jpg?size=1600x1113&amp;quality=95&amp;sign=724148e1946dca095964350ecea333ea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287" y="3813405"/>
            <a:ext cx="3680365" cy="2560154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4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2617</TotalTime>
  <Words>449</Words>
  <Application>Microsoft Office PowerPoint</Application>
  <PresentationFormat>Произвольный</PresentationFormat>
  <Paragraphs>47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Статусно-уровневая система сопровождения инновационной деятельности  дошкольных образовательных организаций муниципальной системы образования  </vt:lpstr>
      <vt:lpstr> Новация — это средство (новый метод, оригинальная техника, новые технологии, программы, и т. д.). Инновация — целенаправленные изменения, которые приносят в среде обитания человека стабильные элементы, которые вызывают переход из одного качественного состояния в другое. </vt:lpstr>
      <vt:lpstr>Конкурс образовательных организаций на присвоение статусов  Апробационной площадки, Базовой площадки и Ресурсного центра  муниципальной системы образования Петрозаводского городского округа </vt:lpstr>
      <vt:lpstr>Создание Апробационных, Базовых площадок и Ресурсных центров МСО направлено  на решение следующих задач:</vt:lpstr>
      <vt:lpstr>Презентация PowerPoint</vt:lpstr>
      <vt:lpstr>Роль Центра развития образования в подсистеме  научно-методического обеспечения и сопровождения инновационной деятельности образовательных организаций МСО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внимание. Желаем успехов в работе и надеемся на сотрудничество!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«Думки»</dc:title>
  <dc:creator>Зинаида</dc:creator>
  <cp:lastModifiedBy>Татьяна</cp:lastModifiedBy>
  <cp:revision>173</cp:revision>
  <dcterms:created xsi:type="dcterms:W3CDTF">2020-09-04T04:29:38Z</dcterms:created>
  <dcterms:modified xsi:type="dcterms:W3CDTF">2022-10-28T13:59:55Z</dcterms:modified>
</cp:coreProperties>
</file>